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4" r:id="rId3"/>
    <p:sldMasterId id="21474837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Merriweather Light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Open Sans SemiBold"/>
      <p:regular r:id="rId66"/>
      <p:bold r:id="rId67"/>
      <p:italic r:id="rId68"/>
      <p:boldItalic r:id="rId69"/>
    </p:embeddedFont>
    <p:embeddedFont>
      <p:font typeface="Vidaloka"/>
      <p:regular r:id="rId70"/>
    </p:embeddedFont>
    <p:embeddedFont>
      <p:font typeface="Russo One"/>
      <p:regular r:id="rId71"/>
    </p:embeddedFont>
    <p:embeddedFont>
      <p:font typeface="Mako"/>
      <p:regular r:id="rId72"/>
    </p:embeddedFont>
    <p:embeddedFont>
      <p:font typeface="Roboto Mono"/>
      <p:regular r:id="rId73"/>
      <p:bold r:id="rId74"/>
      <p:italic r:id="rId75"/>
      <p:boldItalic r:id="rId76"/>
    </p:embeddedFont>
    <p:embeddedFont>
      <p:font typeface="Crimson Tex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rimsonTex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regular.fntdata"/><Relationship Id="rId72" Type="http://schemas.openxmlformats.org/officeDocument/2006/relationships/font" Target="fonts/Mak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5.xml"/><Relationship Id="rId74" Type="http://schemas.openxmlformats.org/officeDocument/2006/relationships/font" Target="fonts/RobotoMono-bold.fntdata"/><Relationship Id="rId33" Type="http://schemas.openxmlformats.org/officeDocument/2006/relationships/slide" Target="slides/slide28.xml"/><Relationship Id="rId77" Type="http://schemas.openxmlformats.org/officeDocument/2006/relationships/font" Target="fonts/CrimsonText-regular.fntdata"/><Relationship Id="rId32" Type="http://schemas.openxmlformats.org/officeDocument/2006/relationships/slide" Target="slides/slide27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30.xml"/><Relationship Id="rId79" Type="http://schemas.openxmlformats.org/officeDocument/2006/relationships/font" Target="fonts/CrimsonText-italic.fntdata"/><Relationship Id="rId34" Type="http://schemas.openxmlformats.org/officeDocument/2006/relationships/slide" Target="slides/slide29.xml"/><Relationship Id="rId78" Type="http://schemas.openxmlformats.org/officeDocument/2006/relationships/font" Target="fonts/CrimsonText-bold.fntdata"/><Relationship Id="rId71" Type="http://schemas.openxmlformats.org/officeDocument/2006/relationships/font" Target="fonts/RussoOne-regular.fntdata"/><Relationship Id="rId70" Type="http://schemas.openxmlformats.org/officeDocument/2006/relationships/font" Target="fonts/Vidalok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Merriweather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68" Type="http://schemas.openxmlformats.org/officeDocument/2006/relationships/font" Target="fonts/OpenSansSemiBold-italic.fntdata"/><Relationship Id="rId23" Type="http://schemas.openxmlformats.org/officeDocument/2006/relationships/slide" Target="slides/slide18.xml"/><Relationship Id="rId67" Type="http://schemas.openxmlformats.org/officeDocument/2006/relationships/font" Target="fonts/OpenSansSemiBold-bold.fntdata"/><Relationship Id="rId60" Type="http://schemas.openxmlformats.org/officeDocument/2006/relationships/font" Target="fonts/Merriweather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MerriweatherLight-bold.fntdata"/><Relationship Id="rId14" Type="http://schemas.openxmlformats.org/officeDocument/2006/relationships/slide" Target="slides/slide9.xml"/><Relationship Id="rId58" Type="http://schemas.openxmlformats.org/officeDocument/2006/relationships/font" Target="fonts/Merriweather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461e3aee5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461e3aee5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38835669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38835669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3e29b434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3e29b434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3e29b434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3e29b434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88356696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88356696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4625927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4625927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46259279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46259279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46259279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46259279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3e373663e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3e373663e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3e373663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3e373663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05aad17d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05aad17d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388356696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388356696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461e3aee5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3461e3aee5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461e3ae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3461e3ae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461e3aee5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3461e3aee5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461e3aee5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461e3aee5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4648b15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34648b15b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4648b15b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34648b15b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4648b15bb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4648b15bb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4648b15bb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34648b15bb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4648b15bb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4648b15bb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05aad17d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05aad17d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4648b15bb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34648b15bb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648b15bb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4648b15bb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4648b15bb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34648b15bb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4648b15bb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4648b15bb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4648b15bb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4648b15bb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4648b15bb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4648b15bb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4648b15bb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4648b15bb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4648b15bb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34648b15bb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88356696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388356696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43989849d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343989849d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cf7a3c5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cf7a3c5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3e373663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3e373663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3e37366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33e373663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46421ad26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346421ad26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46421ad26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346421ad26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46421ad2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346421ad2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46421ad2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g346421ad2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46421ad2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346421ad2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46421ad26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346421ad26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46421ad26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346421ad26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46421ad26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346421ad26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45cd67e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45cd67e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46421ad26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346421ad26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46421ad262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346421ad262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410ff0d9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410ff0d9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46148539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46148539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461485393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46148539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38835669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38835669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461e3aee5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461e3aee5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97" name="Google Shape;897;p102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8" name="Google Shape;898;p102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102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00" name="Google Shape;900;p102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102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02" name="Google Shape;902;p102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3" name="Google Shape;903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4" name="Google Shape;904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3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9" name="Google Shape;909;p103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103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1" name="Google Shape;911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p103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103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Google Shape;917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105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105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" name="Google Shape;924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p10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8" name="Google Shape;928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p10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" name="Google Shape;473;p55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74" name="Google Shape;474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55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55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80" name="Google Shape;480;p5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1" name="Google Shape;481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5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7" name="Google Shape;487;p57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88" name="Google Shape;488;p57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7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0" name="Google Shape;490;p57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91" name="Google Shape;491;p57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7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3" name="Google Shape;493;p57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94" name="Google Shape;494;p57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57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6" name="Google Shape;496;p57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97" name="Google Shape;497;p57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7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9" name="Google Shape;499;p57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00" name="Google Shape;500;p57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57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57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03" name="Google Shape;503;p57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57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5" name="Google Shape;505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5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5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1" name="Google Shape;511;p58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512" name="Google Shape;512;p5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3" name="Google Shape;513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5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2" name="Google Shape;522;p60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23" name="Google Shape;523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60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8" name="Google Shape;528;p61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29" name="Google Shape;529;p61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61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31" name="Google Shape;531;p61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61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7" name="Google Shape;537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1" name="Google Shape;541;p63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2" name="Google Shape;542;p63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3" name="Google Shape;543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47" name="Google Shape;547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9" name="Google Shape;549;p64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64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6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65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59" name="Google Shape;559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66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4" name="Google Shape;564;p67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65" name="Google Shape;565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6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6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2" name="Google Shape;572;p69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73" name="Google Shape;573;p69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9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75" name="Google Shape;575;p69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69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77" name="Google Shape;577;p69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69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79" name="Google Shape;579;p69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9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1" name="Google Shape;581;p69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2" name="Google Shape;582;p69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3" name="Google Shape;583;p69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84" name="Google Shape;58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588" name="Google Shape;588;p7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9" name="Google Shape;589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1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3" name="Google Shape;593;p71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4" name="Google Shape;594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00" name="Google Shape;600;p72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01" name="Google Shape;601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05" name="Google Shape;605;p73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06" name="Google Shape;606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7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7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7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7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4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4" name="Google Shape;614;p74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15" name="Google Shape;615;p74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6" name="Google Shape;616;p74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74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74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74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2" name="Google Shape;622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75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Google Shape;62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7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7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5" name="Google Shape;635;p77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6" name="Google Shape;636;p77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7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8" name="Google Shape;638;p77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77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0" name="Google Shape;640;p77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77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2" name="Google Shape;642;p77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3" name="Google Shape;643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7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7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78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9"/>
          <p:cNvSpPr txBox="1"/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53" name="Google Shape;653;p79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54" name="Google Shape;654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7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0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0" name="Google Shape;660;p80"/>
          <p:cNvSpPr txBox="1"/>
          <p:nvPr>
            <p:ph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61" name="Google Shape;661;p80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2" name="Google Shape;662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80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7" name="Google Shape;667;p81"/>
          <p:cNvSpPr txBox="1"/>
          <p:nvPr>
            <p:ph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68" name="Google Shape;668;p81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9" name="Google Shape;66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8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8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" name="Google Shape;674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2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2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78" name="Google Shape;678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82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3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3" name="Google Shape;683;p83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84" name="Google Shape;684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8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8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8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8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4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2" name="Google Shape;692;p84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4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4" name="Google Shape;694;p84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84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6" name="Google Shape;696;p84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84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98" name="Google Shape;69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5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2" name="Google Shape;702;p85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85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4" name="Google Shape;704;p85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85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6" name="Google Shape;706;p85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85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08" name="Google Shape;708;p85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9" name="Google Shape;709;p85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85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11" name="Google Shape;711;p85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5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13" name="Google Shape;713;p85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4" name="Google Shape;714;p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p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6" name="Google Shape;716;p8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8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6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0" name="Google Shape;720;p86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86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2" name="Google Shape;722;p86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86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4" name="Google Shape;724;p86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86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6" name="Google Shape;726;p86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86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8" name="Google Shape;728;p86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86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0" name="Google Shape;730;p86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86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32" name="Google Shape;732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8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8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8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8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0" name="Google Shape;740;p8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87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2" name="Google Shape;742;p87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87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87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8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6" name="Google Shape;746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8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52" name="Google Shape;752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8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8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8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8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9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0" name="Google Shape;760;p89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89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89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89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89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89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89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89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68" name="Google Shape;76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0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0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4" name="Google Shape;774;p90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90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6" name="Google Shape;776;p90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90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8" name="Google Shape;778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9" name="Google Shape;779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90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9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9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91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9" name="Google Shape;789;p91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0" name="Google Shape;790;p91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91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2" name="Google Shape;792;p91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91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4" name="Google Shape;794;p91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91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6" name="Google Shape;796;p91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91"/>
          <p:cNvSpPr txBox="1"/>
          <p:nvPr>
            <p:ph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8" name="Google Shape;798;p91"/>
          <p:cNvSpPr txBox="1"/>
          <p:nvPr>
            <p:ph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9" name="Google Shape;799;p91"/>
          <p:cNvSpPr txBox="1"/>
          <p:nvPr>
            <p:ph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0" name="Google Shape;800;p91"/>
          <p:cNvSpPr txBox="1"/>
          <p:nvPr>
            <p:ph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2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3" name="Google Shape;803;p92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4" name="Google Shape;804;p92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5" name="Google Shape;805;p92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6" name="Google Shape;806;p92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7" name="Google Shape;807;p92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8" name="Google Shape;808;p92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09" name="Google Shape;809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3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3" name="Google Shape;813;p93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93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5" name="Google Shape;815;p93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93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7" name="Google Shape;817;p93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93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9" name="Google Shape;819;p93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93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1" name="Google Shape;821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6" name="Google Shape;826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7" name="Google Shape;827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0" name="Google Shape;830;p94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31" name="Google Shape;831;p94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94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33" name="Google Shape;833;p94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9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35" name="Google Shape;835;p94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36" name="Google Shape;836;p94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5"/>
          <p:cNvSpPr txBox="1"/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839" name="Google Shape;839;p9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95"/>
          <p:cNvSpPr txBox="1"/>
          <p:nvPr>
            <p:ph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841" name="Google Shape;841;p9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95"/>
          <p:cNvSpPr txBox="1"/>
          <p:nvPr>
            <p:ph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843" name="Google Shape;843;p9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4" name="Google Shape;844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6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8" name="Google Shape;848;p96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96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0" name="Google Shape;850;p96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96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2" name="Google Shape;852;p96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3" name="Google Shape;853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9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Google Shape;858;p96"/>
          <p:cNvSpPr txBox="1"/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859" name="Google Shape;859;p96"/>
          <p:cNvSpPr txBox="1"/>
          <p:nvPr>
            <p:ph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860" name="Google Shape;860;p96"/>
          <p:cNvSpPr txBox="1"/>
          <p:nvPr>
            <p:ph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7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3" name="Google Shape;863;p97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64" name="Google Shape;86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8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868" name="Google Shape;868;p98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869" name="Google Shape;869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9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3" name="Google Shape;873;p99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74" name="Google Shape;87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99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Google Shape;878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10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10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10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10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4" name="Google Shape;884;p10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85" name="Google Shape;885;p100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86" name="Google Shape;886;p100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1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89" name="Google Shape;889;p101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01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1" name="Google Shape;891;p101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101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93" name="Google Shape;893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63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b="0" i="0" sz="3000" u="none" cap="none" strike="noStrik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  <p:sldLayoutId id="2147483753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9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Manucians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8"/>
          <p:cNvSpPr txBox="1"/>
          <p:nvPr>
            <p:ph idx="3" type="subTitle"/>
          </p:nvPr>
        </p:nvSpPr>
        <p:spPr>
          <a:xfrm>
            <a:off x="1291538" y="581200"/>
            <a:ext cx="21261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35" name="Google Shape;1035;p118"/>
          <p:cNvSpPr txBox="1"/>
          <p:nvPr>
            <p:ph idx="4" type="subTitle"/>
          </p:nvPr>
        </p:nvSpPr>
        <p:spPr>
          <a:xfrm>
            <a:off x="210050" y="1173725"/>
            <a:ext cx="4537200" cy="37005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36" name="Google Shape;1036;p118"/>
          <p:cNvSpPr txBox="1"/>
          <p:nvPr>
            <p:ph type="title"/>
          </p:nvPr>
        </p:nvSpPr>
        <p:spPr>
          <a:xfrm>
            <a:off x="165175" y="201850"/>
            <a:ext cx="29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Index Overview</a:t>
            </a:r>
            <a:endParaRPr sz="2500"/>
          </a:p>
        </p:txBody>
      </p:sp>
      <p:sp>
        <p:nvSpPr>
          <p:cNvPr id="1037" name="Google Shape;1037;p118"/>
          <p:cNvSpPr txBox="1"/>
          <p:nvPr/>
        </p:nvSpPr>
        <p:spPr>
          <a:xfrm>
            <a:off x="4944575" y="1592947"/>
            <a:ext cx="3867000" cy="4056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List some jobs ready to apply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p118"/>
          <p:cNvSpPr txBox="1"/>
          <p:nvPr/>
        </p:nvSpPr>
        <p:spPr>
          <a:xfrm>
            <a:off x="4944575" y="2296215"/>
            <a:ext cx="3867000" cy="4767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Few words link to “About Us” page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18"/>
          <p:cNvSpPr txBox="1"/>
          <p:nvPr>
            <p:ph idx="3" type="subTitle"/>
          </p:nvPr>
        </p:nvSpPr>
        <p:spPr>
          <a:xfrm>
            <a:off x="5380425" y="874700"/>
            <a:ext cx="212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1040" name="Google Shape;1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62" y="1106450"/>
            <a:ext cx="4576375" cy="37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575" y="2963025"/>
            <a:ext cx="3867000" cy="17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9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code</a:t>
            </a:r>
            <a:endParaRPr/>
          </a:p>
        </p:txBody>
      </p:sp>
      <p:sp>
        <p:nvSpPr>
          <p:cNvPr id="1047" name="Google Shape;1047;p119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0"/>
          <p:cNvSpPr txBox="1"/>
          <p:nvPr>
            <p:ph idx="3" type="subTitle"/>
          </p:nvPr>
        </p:nvSpPr>
        <p:spPr>
          <a:xfrm>
            <a:off x="1097875" y="874700"/>
            <a:ext cx="21261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53" name="Google Shape;1053;p120"/>
          <p:cNvSpPr txBox="1"/>
          <p:nvPr>
            <p:ph idx="4" type="subTitle"/>
          </p:nvPr>
        </p:nvSpPr>
        <p:spPr>
          <a:xfrm>
            <a:off x="202575" y="1365975"/>
            <a:ext cx="4537200" cy="34707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54" name="Google Shape;1054;p120"/>
          <p:cNvSpPr txBox="1"/>
          <p:nvPr>
            <p:ph type="title"/>
          </p:nvPr>
        </p:nvSpPr>
        <p:spPr>
          <a:xfrm>
            <a:off x="202575" y="276625"/>
            <a:ext cx="29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Overview</a:t>
            </a:r>
            <a:endParaRPr/>
          </a:p>
        </p:txBody>
      </p:sp>
      <p:sp>
        <p:nvSpPr>
          <p:cNvPr id="1055" name="Google Shape;1055;p120"/>
          <p:cNvSpPr txBox="1"/>
          <p:nvPr/>
        </p:nvSpPr>
        <p:spPr>
          <a:xfrm>
            <a:off x="4944575" y="1592947"/>
            <a:ext cx="3867000" cy="4056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Introduce members and contact info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120"/>
          <p:cNvSpPr txBox="1"/>
          <p:nvPr/>
        </p:nvSpPr>
        <p:spPr>
          <a:xfrm>
            <a:off x="4944575" y="2296215"/>
            <a:ext cx="3867000" cy="4767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“Mailto” attributes for direct contact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120"/>
          <p:cNvSpPr txBox="1"/>
          <p:nvPr>
            <p:ph idx="3" type="subTitle"/>
          </p:nvPr>
        </p:nvSpPr>
        <p:spPr>
          <a:xfrm>
            <a:off x="5380425" y="874700"/>
            <a:ext cx="212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1058" name="Google Shape;105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5" y="1323250"/>
            <a:ext cx="4657575" cy="3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575" y="3006224"/>
            <a:ext cx="4016624" cy="16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1"/>
          <p:cNvSpPr txBox="1"/>
          <p:nvPr>
            <p:ph idx="3" type="subTitle"/>
          </p:nvPr>
        </p:nvSpPr>
        <p:spPr>
          <a:xfrm>
            <a:off x="1023075" y="693375"/>
            <a:ext cx="21261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65" name="Google Shape;1065;p121"/>
          <p:cNvSpPr txBox="1"/>
          <p:nvPr>
            <p:ph idx="4" type="subTitle"/>
          </p:nvPr>
        </p:nvSpPr>
        <p:spPr>
          <a:xfrm>
            <a:off x="202575" y="1365975"/>
            <a:ext cx="4537200" cy="34707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66" name="Google Shape;1066;p121"/>
          <p:cNvSpPr txBox="1"/>
          <p:nvPr>
            <p:ph type="title"/>
          </p:nvPr>
        </p:nvSpPr>
        <p:spPr>
          <a:xfrm>
            <a:off x="202575" y="171975"/>
            <a:ext cx="29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Overview</a:t>
            </a:r>
            <a:endParaRPr/>
          </a:p>
        </p:txBody>
      </p:sp>
      <p:sp>
        <p:nvSpPr>
          <p:cNvPr id="1067" name="Google Shape;1067;p121"/>
          <p:cNvSpPr txBox="1"/>
          <p:nvPr/>
        </p:nvSpPr>
        <p:spPr>
          <a:xfrm>
            <a:off x="4944575" y="1421897"/>
            <a:ext cx="3867000" cy="4056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Introduce group’s and tutor’s name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121"/>
          <p:cNvSpPr txBox="1"/>
          <p:nvPr/>
        </p:nvSpPr>
        <p:spPr>
          <a:xfrm>
            <a:off x="4944575" y="2042015"/>
            <a:ext cx="3867000" cy="4767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Include group’s timetable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121"/>
          <p:cNvSpPr txBox="1"/>
          <p:nvPr>
            <p:ph idx="3" type="subTitle"/>
          </p:nvPr>
        </p:nvSpPr>
        <p:spPr>
          <a:xfrm>
            <a:off x="5380425" y="874700"/>
            <a:ext cx="212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1070" name="Google Shape;107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5" y="1196175"/>
            <a:ext cx="4664999" cy="36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575" y="2863325"/>
            <a:ext cx="4112974" cy="17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2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 code</a:t>
            </a:r>
            <a:endParaRPr/>
          </a:p>
        </p:txBody>
      </p:sp>
      <p:sp>
        <p:nvSpPr>
          <p:cNvPr id="1077" name="Google Shape;1077;p122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75" y="1477775"/>
            <a:ext cx="7671100" cy="2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5" y="1161800"/>
            <a:ext cx="8839200" cy="28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00" y="995025"/>
            <a:ext cx="8839200" cy="330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2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26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150" y="1237577"/>
            <a:ext cx="9144002" cy="282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127"/>
          <p:cNvCxnSpPr/>
          <p:nvPr/>
        </p:nvCxnSpPr>
        <p:spPr>
          <a:xfrm>
            <a:off x="3496300" y="1208350"/>
            <a:ext cx="11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127"/>
          <p:cNvCxnSpPr/>
          <p:nvPr/>
        </p:nvCxnSpPr>
        <p:spPr>
          <a:xfrm>
            <a:off x="6594675" y="1199500"/>
            <a:ext cx="14220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27"/>
          <p:cNvCxnSpPr/>
          <p:nvPr/>
        </p:nvCxnSpPr>
        <p:spPr>
          <a:xfrm>
            <a:off x="8253600" y="14487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" name="Google Shape;1108;p127"/>
          <p:cNvSpPr txBox="1"/>
          <p:nvPr/>
        </p:nvSpPr>
        <p:spPr>
          <a:xfrm>
            <a:off x="7130100" y="804575"/>
            <a:ext cx="13782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27"/>
          <p:cNvSpPr txBox="1"/>
          <p:nvPr/>
        </p:nvSpPr>
        <p:spPr>
          <a:xfrm>
            <a:off x="8315025" y="1287325"/>
            <a:ext cx="84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0" name="Google Shape;1110;p127"/>
          <p:cNvCxnSpPr/>
          <p:nvPr/>
        </p:nvCxnSpPr>
        <p:spPr>
          <a:xfrm>
            <a:off x="6703200" y="2506950"/>
            <a:ext cx="14220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127"/>
          <p:cNvCxnSpPr/>
          <p:nvPr/>
        </p:nvCxnSpPr>
        <p:spPr>
          <a:xfrm>
            <a:off x="3373400" y="2378625"/>
            <a:ext cx="11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127"/>
          <p:cNvSpPr txBox="1"/>
          <p:nvPr/>
        </p:nvSpPr>
        <p:spPr>
          <a:xfrm>
            <a:off x="871875" y="3139350"/>
            <a:ext cx="22821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page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27"/>
          <p:cNvSpPr txBox="1"/>
          <p:nvPr/>
        </p:nvSpPr>
        <p:spPr>
          <a:xfrm>
            <a:off x="7042150" y="2115600"/>
            <a:ext cx="13782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4" name="Google Shape;111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25" y="6351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588" y="404699"/>
            <a:ext cx="1421998" cy="14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26" y="1826700"/>
            <a:ext cx="1378202" cy="137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0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947" name="Google Shape;947;p110"/>
          <p:cNvSpPr txBox="1"/>
          <p:nvPr>
            <p:ph idx="1" type="subTitle"/>
          </p:nvPr>
        </p:nvSpPr>
        <p:spPr>
          <a:xfrm>
            <a:off x="699900" y="164465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Special thanks to Mr Trung Nguyen, who lead us in </a:t>
            </a:r>
            <a:r>
              <a:rPr lang="en"/>
              <a:t>1-</a:t>
            </a:r>
            <a:r>
              <a:rPr lang="en"/>
              <a:t>2 assignment.</a:t>
            </a:r>
            <a:endParaRPr/>
          </a:p>
        </p:txBody>
      </p:sp>
      <p:pic>
        <p:nvPicPr>
          <p:cNvPr id="948" name="Google Shape;94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775" y="699600"/>
            <a:ext cx="24098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code</a:t>
            </a:r>
            <a:endParaRPr/>
          </a:p>
        </p:txBody>
      </p:sp>
      <p:sp>
        <p:nvSpPr>
          <p:cNvPr id="1122" name="Google Shape;1122;p128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26" y="900613"/>
            <a:ext cx="4526172" cy="386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29"/>
          <p:cNvSpPr txBox="1"/>
          <p:nvPr/>
        </p:nvSpPr>
        <p:spPr>
          <a:xfrm>
            <a:off x="97125" y="3421075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129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0" name="Google Shape;1130;p129"/>
          <p:cNvSpPr/>
          <p:nvPr/>
        </p:nvSpPr>
        <p:spPr>
          <a:xfrm>
            <a:off x="384269" y="1018263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1" name="Google Shape;1131;p129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2" name="Google Shape;113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5" y="913175"/>
            <a:ext cx="3314601" cy="3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129"/>
          <p:cNvCxnSpPr/>
          <p:nvPr/>
        </p:nvCxnSpPr>
        <p:spPr>
          <a:xfrm rot="10800000">
            <a:off x="1204325" y="1468450"/>
            <a:ext cx="37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0"/>
          <p:cNvSpPr/>
          <p:nvPr/>
        </p:nvSpPr>
        <p:spPr>
          <a:xfrm>
            <a:off x="97125" y="3515875"/>
            <a:ext cx="3280800" cy="830400"/>
          </a:xfrm>
          <a:prstGeom prst="roundRect">
            <a:avLst>
              <a:gd fmla="val 189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30"/>
          <p:cNvSpPr txBox="1"/>
          <p:nvPr/>
        </p:nvSpPr>
        <p:spPr>
          <a:xfrm>
            <a:off x="97125" y="3421075"/>
            <a:ext cx="3417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Implementing a </a:t>
            </a:r>
            <a:r>
              <a:rPr lang="en" sz="1300">
                <a:solidFill>
                  <a:srgbClr val="188038"/>
                </a:solidFill>
              </a:rPr>
              <a:t>&lt;select&gt;</a:t>
            </a:r>
            <a:r>
              <a:rPr lang="en" sz="1300">
                <a:solidFill>
                  <a:schemeClr val="dk1"/>
                </a:solidFill>
              </a:rPr>
              <a:t> dropdown for job reference numbers, which will be sent into </a:t>
            </a:r>
            <a:r>
              <a:rPr lang="en" sz="1300">
                <a:solidFill>
                  <a:srgbClr val="A61C00"/>
                </a:solidFill>
              </a:rPr>
              <a:t>process_eoi.php</a:t>
            </a:r>
            <a:r>
              <a:rPr lang="en" sz="1300">
                <a:solidFill>
                  <a:schemeClr val="dk1"/>
                </a:solidFill>
              </a:rPr>
              <a:t> after clicking Apply button at the form’s bottom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40" name="Google Shape;1140;p130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Job Reference Number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1" name="Google Shape;1141;p130"/>
          <p:cNvSpPr/>
          <p:nvPr/>
        </p:nvSpPr>
        <p:spPr>
          <a:xfrm>
            <a:off x="384269" y="1018263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2" name="Google Shape;1142;p130"/>
          <p:cNvSpPr/>
          <p:nvPr/>
        </p:nvSpPr>
        <p:spPr>
          <a:xfrm>
            <a:off x="300880" y="3187300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43" name="Google Shape;11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418" y="1287137"/>
            <a:ext cx="3132031" cy="18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25" y="1287137"/>
            <a:ext cx="5113801" cy="1819690"/>
          </a:xfrm>
          <a:prstGeom prst="rect">
            <a:avLst/>
          </a:prstGeom>
          <a:solidFill>
            <a:srgbClr val="EBE2E0"/>
          </a:solidFill>
          <a:ln>
            <a:noFill/>
          </a:ln>
        </p:spPr>
      </p:pic>
      <p:pic>
        <p:nvPicPr>
          <p:cNvPr id="1145" name="Google Shape;114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126" y="3515875"/>
            <a:ext cx="4695649" cy="1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650" y="3846025"/>
            <a:ext cx="3574303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1"/>
          <p:cNvSpPr txBox="1"/>
          <p:nvPr/>
        </p:nvSpPr>
        <p:spPr>
          <a:xfrm>
            <a:off x="97125" y="3421075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131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Process of collecting data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3" name="Google Shape;1153;p131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announcement</a:t>
            </a: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you would receive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4" name="Google Shape;1154;p131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5" name="Google Shape;115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75" y="1301500"/>
            <a:ext cx="6705601" cy="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5" y="2040100"/>
            <a:ext cx="8266573" cy="1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31"/>
          <p:cNvSpPr txBox="1"/>
          <p:nvPr/>
        </p:nvSpPr>
        <p:spPr>
          <a:xfrm>
            <a:off x="300875" y="1704178"/>
            <a:ext cx="641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sz="1500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31"/>
          <p:cNvSpPr/>
          <p:nvPr/>
        </p:nvSpPr>
        <p:spPr>
          <a:xfrm>
            <a:off x="348575" y="3497250"/>
            <a:ext cx="8266500" cy="1173300"/>
          </a:xfrm>
          <a:prstGeom prst="roundRect">
            <a:avLst>
              <a:gd fmla="val 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31"/>
          <p:cNvSpPr txBox="1"/>
          <p:nvPr/>
        </p:nvSpPr>
        <p:spPr>
          <a:xfrm>
            <a:off x="349725" y="3488700"/>
            <a:ext cx="8266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data will be inserted into the eoi table which has been created before on feenix database.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mysqli_insert_id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is used to retrieve the ID generated for the last inserted record in an auto_increment column.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2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Other way to select a job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5" name="Google Shape;1165;p132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6" name="Google Shape;1166;p132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7" name="Google Shape;116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0" y="1018300"/>
            <a:ext cx="5711473" cy="33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325" y="1018302"/>
            <a:ext cx="1963000" cy="279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9" name="Google Shape;1169;p132"/>
          <p:cNvCxnSpPr/>
          <p:nvPr/>
        </p:nvCxnSpPr>
        <p:spPr>
          <a:xfrm rot="10800000">
            <a:off x="7822000" y="2072875"/>
            <a:ext cx="520200" cy="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3"/>
          <p:cNvSpPr txBox="1"/>
          <p:nvPr/>
        </p:nvSpPr>
        <p:spPr>
          <a:xfrm>
            <a:off x="199500" y="3384225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33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Other way to select a job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133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133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8" name="Google Shape;117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0" y="1018300"/>
            <a:ext cx="2792600" cy="3156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9" name="Google Shape;1179;p133"/>
          <p:cNvCxnSpPr/>
          <p:nvPr/>
        </p:nvCxnSpPr>
        <p:spPr>
          <a:xfrm rot="10800000">
            <a:off x="1083225" y="3966375"/>
            <a:ext cx="844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0" name="Google Shape;118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025" y="993400"/>
            <a:ext cx="5222400" cy="3156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Google Shape;1181;p133"/>
          <p:cNvCxnSpPr/>
          <p:nvPr/>
        </p:nvCxnSpPr>
        <p:spPr>
          <a:xfrm flipH="1" rot="10800000">
            <a:off x="5544400" y="1552575"/>
            <a:ext cx="1629300" cy="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133"/>
          <p:cNvCxnSpPr/>
          <p:nvPr/>
        </p:nvCxnSpPr>
        <p:spPr>
          <a:xfrm>
            <a:off x="4128475" y="2098350"/>
            <a:ext cx="400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133"/>
          <p:cNvCxnSpPr/>
          <p:nvPr/>
        </p:nvCxnSpPr>
        <p:spPr>
          <a:xfrm rot="10800000">
            <a:off x="1407550" y="2183650"/>
            <a:ext cx="324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133"/>
          <p:cNvCxnSpPr/>
          <p:nvPr/>
        </p:nvCxnSpPr>
        <p:spPr>
          <a:xfrm rot="10800000">
            <a:off x="793350" y="2388350"/>
            <a:ext cx="221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34"/>
          <p:cNvPicPr preferRelativeResize="0"/>
          <p:nvPr/>
        </p:nvPicPr>
        <p:blipFill rotWithShape="1">
          <a:blip r:embed="rId3">
            <a:alphaModFix/>
          </a:blip>
          <a:srcRect b="-31960" l="0" r="-16482" t="0"/>
          <a:stretch/>
        </p:blipFill>
        <p:spPr>
          <a:xfrm>
            <a:off x="59113" y="1187800"/>
            <a:ext cx="4776025" cy="43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34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How it works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1" name="Google Shape;1191;p134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2" name="Google Shape;1192;p134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3" name="Google Shape;1193;p134"/>
          <p:cNvSpPr txBox="1"/>
          <p:nvPr/>
        </p:nvSpPr>
        <p:spPr>
          <a:xfrm>
            <a:off x="300875" y="810803"/>
            <a:ext cx="641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sz="1500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134"/>
          <p:cNvSpPr/>
          <p:nvPr/>
        </p:nvSpPr>
        <p:spPr>
          <a:xfrm>
            <a:off x="4407375" y="1187800"/>
            <a:ext cx="4322700" cy="1277400"/>
          </a:xfrm>
          <a:prstGeom prst="roundRect">
            <a:avLst>
              <a:gd fmla="val 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34"/>
          <p:cNvSpPr txBox="1"/>
          <p:nvPr/>
        </p:nvSpPr>
        <p:spPr>
          <a:xfrm>
            <a:off x="4408725" y="1189650"/>
            <a:ext cx="4322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When the ID exists, I would fetch the corresponding job title from the database using a </a:t>
            </a:r>
            <a:r>
              <a:rPr lang="en" sz="1200">
                <a:solidFill>
                  <a:srgbClr val="0000FF"/>
                </a:solidFill>
              </a:rPr>
              <a:t>SELECT</a:t>
            </a:r>
            <a:r>
              <a:rPr lang="en" sz="1200">
                <a:solidFill>
                  <a:schemeClr val="dk1"/>
                </a:solidFill>
              </a:rPr>
              <a:t> query. The query is executed using a prepared statement to prevent SQL injection. The </a:t>
            </a:r>
            <a:r>
              <a:rPr lang="en" sz="1200">
                <a:solidFill>
                  <a:srgbClr val="0000FF"/>
                </a:solidFill>
              </a:rPr>
              <a:t>SELECT</a:t>
            </a:r>
            <a:r>
              <a:rPr lang="en" sz="1200">
                <a:solidFill>
                  <a:schemeClr val="dk1"/>
                </a:solidFill>
              </a:rPr>
              <a:t> statement retrieves the job details, and if a match is found, I assign the job title to </a:t>
            </a:r>
            <a:r>
              <a:rPr lang="en" sz="1200">
                <a:solidFill>
                  <a:srgbClr val="3C78D8"/>
                </a:solidFill>
              </a:rPr>
              <a:t>$job_title</a:t>
            </a:r>
            <a:r>
              <a:rPr lang="en" sz="1200">
                <a:solidFill>
                  <a:schemeClr val="dk1"/>
                </a:solidFill>
              </a:rPr>
              <a:t>. I also sanitize the job ID using </a:t>
            </a:r>
            <a:r>
              <a:rPr lang="en" sz="1200">
                <a:solidFill>
                  <a:srgbClr val="188038"/>
                </a:solidFill>
              </a:rPr>
              <a:t>htmlspecialchars()</a:t>
            </a:r>
            <a:r>
              <a:rPr lang="en" sz="1200">
                <a:solidFill>
                  <a:schemeClr val="dk1"/>
                </a:solidFill>
              </a:rPr>
              <a:t> for security. 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196" name="Google Shape;1196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150" y="2579975"/>
            <a:ext cx="4322700" cy="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5"/>
          <p:cNvSpPr txBox="1"/>
          <p:nvPr>
            <p:ph type="title"/>
          </p:nvPr>
        </p:nvSpPr>
        <p:spPr>
          <a:xfrm>
            <a:off x="1865625" y="2317475"/>
            <a:ext cx="6035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1202" name="Google Shape;1202;p135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03" name="Google Shape;1203;p13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26" y="900613"/>
            <a:ext cx="4526172" cy="386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36"/>
          <p:cNvSpPr txBox="1"/>
          <p:nvPr/>
        </p:nvSpPr>
        <p:spPr>
          <a:xfrm>
            <a:off x="97125" y="3421075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0" name="Google Shape;1210;p136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136"/>
          <p:cNvSpPr/>
          <p:nvPr/>
        </p:nvSpPr>
        <p:spPr>
          <a:xfrm>
            <a:off x="384269" y="1018263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2" name="Google Shape;1212;p136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3" name="Google Shape;121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5" y="913175"/>
            <a:ext cx="3314601" cy="3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36"/>
          <p:cNvCxnSpPr/>
          <p:nvPr/>
        </p:nvCxnSpPr>
        <p:spPr>
          <a:xfrm rot="10800000">
            <a:off x="1204325" y="1468450"/>
            <a:ext cx="37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3" y="167100"/>
            <a:ext cx="8640374" cy="45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37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37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37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137"/>
          <p:cNvCxnSpPr/>
          <p:nvPr/>
        </p:nvCxnSpPr>
        <p:spPr>
          <a:xfrm rot="10800000">
            <a:off x="625125" y="1613100"/>
            <a:ext cx="77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1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54" name="Google Shape;954;p111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5" name="Google Shape;955;p111"/>
          <p:cNvSpPr txBox="1"/>
          <p:nvPr>
            <p:ph idx="13" type="title"/>
          </p:nvPr>
        </p:nvSpPr>
        <p:spPr>
          <a:xfrm>
            <a:off x="484875" y="25298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6" name="Google Shape;956;p111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7" name="Google Shape;957;p111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Index code</a:t>
            </a:r>
            <a:endParaRPr/>
          </a:p>
        </p:txBody>
      </p:sp>
      <p:sp>
        <p:nvSpPr>
          <p:cNvPr id="958" name="Google Shape;958;p111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code</a:t>
            </a:r>
            <a:endParaRPr/>
          </a:p>
        </p:txBody>
      </p:sp>
      <p:sp>
        <p:nvSpPr>
          <p:cNvPr id="959" name="Google Shape;959;p111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60" name="Google Shape;960;p111"/>
          <p:cNvSpPr txBox="1"/>
          <p:nvPr>
            <p:ph idx="9" type="title"/>
          </p:nvPr>
        </p:nvSpPr>
        <p:spPr>
          <a:xfrm>
            <a:off x="120350" y="3115925"/>
            <a:ext cx="2271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Jobs  code</a:t>
            </a:r>
            <a:endParaRPr/>
          </a:p>
        </p:txBody>
      </p:sp>
      <p:sp>
        <p:nvSpPr>
          <p:cNvPr id="961" name="Google Shape;961;p111"/>
          <p:cNvSpPr txBox="1"/>
          <p:nvPr>
            <p:ph idx="15" type="title"/>
          </p:nvPr>
        </p:nvSpPr>
        <p:spPr>
          <a:xfrm>
            <a:off x="1582625" y="311592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code</a:t>
            </a:r>
            <a:endParaRPr/>
          </a:p>
        </p:txBody>
      </p:sp>
      <p:sp>
        <p:nvSpPr>
          <p:cNvPr id="962" name="Google Shape;962;p111"/>
          <p:cNvSpPr txBox="1"/>
          <p:nvPr>
            <p:ph idx="16" type="title"/>
          </p:nvPr>
        </p:nvSpPr>
        <p:spPr>
          <a:xfrm>
            <a:off x="2293800" y="25298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63" name="Google Shape;963;p111"/>
          <p:cNvSpPr txBox="1"/>
          <p:nvPr>
            <p:ph idx="18" type="title"/>
          </p:nvPr>
        </p:nvSpPr>
        <p:spPr>
          <a:xfrm>
            <a:off x="2858950" y="3115913"/>
            <a:ext cx="4196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964" name="Google Shape;964;p111"/>
          <p:cNvSpPr txBox="1"/>
          <p:nvPr>
            <p:ph idx="19" type="title"/>
          </p:nvPr>
        </p:nvSpPr>
        <p:spPr>
          <a:xfrm>
            <a:off x="4628475" y="25298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65" name="Google Shape;965;p111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66" name="Google Shape;966;p111"/>
          <p:cNvSpPr txBox="1"/>
          <p:nvPr>
            <p:ph idx="13" type="title"/>
          </p:nvPr>
        </p:nvSpPr>
        <p:spPr>
          <a:xfrm>
            <a:off x="7226250" y="25298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67" name="Google Shape;967;p111"/>
          <p:cNvSpPr txBox="1"/>
          <p:nvPr>
            <p:ph idx="9" type="title"/>
          </p:nvPr>
        </p:nvSpPr>
        <p:spPr>
          <a:xfrm>
            <a:off x="6373300" y="3115925"/>
            <a:ext cx="30261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Enhancement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38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The filter/search button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9" name="Google Shape;1229;p138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0" name="Google Shape;1230;p138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138"/>
          <p:cNvSpPr txBox="1"/>
          <p:nvPr/>
        </p:nvSpPr>
        <p:spPr>
          <a:xfrm>
            <a:off x="300875" y="810803"/>
            <a:ext cx="641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sz="1500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2" name="Google Shape;1232;p138"/>
          <p:cNvSpPr/>
          <p:nvPr/>
        </p:nvSpPr>
        <p:spPr>
          <a:xfrm>
            <a:off x="5432425" y="1249300"/>
            <a:ext cx="2926800" cy="774000"/>
          </a:xfrm>
          <a:prstGeom prst="roundRect">
            <a:avLst>
              <a:gd fmla="val 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38"/>
          <p:cNvSpPr txBox="1"/>
          <p:nvPr/>
        </p:nvSpPr>
        <p:spPr>
          <a:xfrm>
            <a:off x="5437225" y="1249300"/>
            <a:ext cx="2917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$whereClauses </a:t>
            </a:r>
            <a:r>
              <a:rPr lang="en" sz="1000">
                <a:solidFill>
                  <a:schemeClr val="dk2"/>
                </a:solidFill>
              </a:rPr>
              <a:t>initializes</a:t>
            </a:r>
            <a:r>
              <a:rPr lang="en" sz="1000">
                <a:solidFill>
                  <a:schemeClr val="dk2"/>
                </a:solidFill>
              </a:rPr>
              <a:t> an empty array to filter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The %% </a:t>
            </a:r>
            <a:r>
              <a:rPr lang="en" sz="1100">
                <a:solidFill>
                  <a:schemeClr val="dk1"/>
                </a:solidFill>
              </a:rPr>
              <a:t>is a wildcard in SQL that matches any sequence of characters.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34" name="Google Shape;123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300"/>
            <a:ext cx="5224451" cy="3390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138"/>
          <p:cNvCxnSpPr/>
          <p:nvPr/>
        </p:nvCxnSpPr>
        <p:spPr>
          <a:xfrm flipH="1">
            <a:off x="3573975" y="4247875"/>
            <a:ext cx="3327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6" name="Google Shape;1236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250" y="2342638"/>
            <a:ext cx="3714273" cy="19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3" y="167100"/>
            <a:ext cx="8640374" cy="45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39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39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39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139"/>
          <p:cNvCxnSpPr/>
          <p:nvPr/>
        </p:nvCxnSpPr>
        <p:spPr>
          <a:xfrm rot="10800000">
            <a:off x="6751000" y="1961725"/>
            <a:ext cx="77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0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Delete each record (row)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1" name="Google Shape;1251;p140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2" name="Google Shape;1252;p140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3" name="Google Shape;1253;p140"/>
          <p:cNvSpPr txBox="1"/>
          <p:nvPr/>
        </p:nvSpPr>
        <p:spPr>
          <a:xfrm>
            <a:off x="300875" y="810803"/>
            <a:ext cx="641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sz="1500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140"/>
          <p:cNvSpPr/>
          <p:nvPr/>
        </p:nvSpPr>
        <p:spPr>
          <a:xfrm>
            <a:off x="5283000" y="2076050"/>
            <a:ext cx="3193500" cy="1119900"/>
          </a:xfrm>
          <a:prstGeom prst="roundRect">
            <a:avLst>
              <a:gd fmla="val 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500"/>
            <a:ext cx="8839204" cy="51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0" y="1947524"/>
            <a:ext cx="4441474" cy="13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40"/>
          <p:cNvSpPr txBox="1"/>
          <p:nvPr/>
        </p:nvSpPr>
        <p:spPr>
          <a:xfrm>
            <a:off x="5309100" y="2111675"/>
            <a:ext cx="31776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the user clicks </a:t>
            </a:r>
            <a:r>
              <a:rPr b="1" lang="en" sz="1100">
                <a:solidFill>
                  <a:schemeClr val="dk1"/>
                </a:solidFill>
              </a:rPr>
              <a:t>"OK"</a:t>
            </a:r>
            <a:r>
              <a:rPr lang="en" sz="1100">
                <a:solidFill>
                  <a:schemeClr val="dk1"/>
                </a:solidFill>
              </a:rPr>
              <a:t>, the form is submitted.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the user clicks </a:t>
            </a:r>
            <a:r>
              <a:rPr b="1" lang="en" sz="1100">
                <a:solidFill>
                  <a:schemeClr val="dk1"/>
                </a:solidFill>
              </a:rPr>
              <a:t>"Cancel"</a:t>
            </a:r>
            <a:r>
              <a:rPr lang="en" sz="1100">
                <a:solidFill>
                  <a:schemeClr val="dk1"/>
                </a:solidFill>
              </a:rPr>
              <a:t>, the form </a:t>
            </a:r>
            <a:r>
              <a:rPr b="1" lang="en" sz="1100">
                <a:solidFill>
                  <a:schemeClr val="dk1"/>
                </a:solidFill>
              </a:rPr>
              <a:t>is not submitted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41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4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5" name="Google Shape;126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13" y="321725"/>
            <a:ext cx="6959575" cy="4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6" name="Google Shape;1266;p141"/>
          <p:cNvCxnSpPr/>
          <p:nvPr/>
        </p:nvCxnSpPr>
        <p:spPr>
          <a:xfrm flipH="1">
            <a:off x="2141850" y="388475"/>
            <a:ext cx="637200" cy="1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2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42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42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4" name="Google Shape;12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13" y="311775"/>
            <a:ext cx="6959575" cy="4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Google Shape;1275;p142"/>
          <p:cNvCxnSpPr/>
          <p:nvPr/>
        </p:nvCxnSpPr>
        <p:spPr>
          <a:xfrm flipH="1">
            <a:off x="1524275" y="4831000"/>
            <a:ext cx="637200" cy="1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4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3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3" name="Google Shape;128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50" y="181826"/>
            <a:ext cx="7022474" cy="47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4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44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4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5" y="219125"/>
            <a:ext cx="8565724" cy="475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2" name="Google Shape;1292;p144"/>
          <p:cNvCxnSpPr/>
          <p:nvPr/>
        </p:nvCxnSpPr>
        <p:spPr>
          <a:xfrm rot="10800000">
            <a:off x="2749250" y="298875"/>
            <a:ext cx="996000" cy="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45"/>
          <p:cNvSpPr/>
          <p:nvPr/>
        </p:nvSpPr>
        <p:spPr>
          <a:xfrm>
            <a:off x="648700" y="434300"/>
            <a:ext cx="5397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Delete all Reference number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8" name="Google Shape;1298;p145"/>
          <p:cNvSpPr/>
          <p:nvPr/>
        </p:nvSpPr>
        <p:spPr>
          <a:xfrm>
            <a:off x="384275" y="1018300"/>
            <a:ext cx="421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9" name="Google Shape;1299;p145"/>
          <p:cNvSpPr/>
          <p:nvPr/>
        </p:nvSpPr>
        <p:spPr>
          <a:xfrm>
            <a:off x="300880" y="3195825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0" name="Google Shape;1300;p145"/>
          <p:cNvSpPr txBox="1"/>
          <p:nvPr/>
        </p:nvSpPr>
        <p:spPr>
          <a:xfrm>
            <a:off x="300875" y="810803"/>
            <a:ext cx="641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sz="1500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145"/>
          <p:cNvSpPr/>
          <p:nvPr/>
        </p:nvSpPr>
        <p:spPr>
          <a:xfrm>
            <a:off x="5429025" y="2252450"/>
            <a:ext cx="3615300" cy="2216400"/>
          </a:xfrm>
          <a:prstGeom prst="roundRect">
            <a:avLst>
              <a:gd fmla="val 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3613"/>
            <a:ext cx="8839204" cy="9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2450"/>
            <a:ext cx="5206499" cy="24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5"/>
          <p:cNvSpPr txBox="1"/>
          <p:nvPr/>
        </p:nvSpPr>
        <p:spPr>
          <a:xfrm>
            <a:off x="5358900" y="2310900"/>
            <a:ext cx="3844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1️⃣ </a:t>
            </a:r>
            <a:r>
              <a:rPr b="1" lang="en" sz="1100">
                <a:solidFill>
                  <a:schemeClr val="dk1"/>
                </a:solidFill>
              </a:rPr>
              <a:t>Checks if the form is submitted via POST</a:t>
            </a:r>
            <a:r>
              <a:rPr lang="en" sz="1100">
                <a:solidFill>
                  <a:schemeClr val="dk1"/>
                </a:solidFill>
              </a:rPr>
              <a:t> and if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"delete_all"</a:t>
            </a:r>
            <a:r>
              <a:rPr lang="en" sz="1100">
                <a:solidFill>
                  <a:schemeClr val="dk1"/>
                </a:solidFill>
              </a:rPr>
              <a:t> button was clicked.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2️⃣ </a:t>
            </a:r>
            <a:r>
              <a:rPr b="1" lang="en" sz="1100">
                <a:solidFill>
                  <a:schemeClr val="dk1"/>
                </a:solidFill>
              </a:rPr>
              <a:t>Validates input</a:t>
            </a:r>
            <a:r>
              <a:rPr lang="en" sz="1100">
                <a:solidFill>
                  <a:schemeClr val="dk1"/>
                </a:solidFill>
              </a:rPr>
              <a:t> to ensure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delete_job_RN</a:t>
            </a:r>
            <a:r>
              <a:rPr lang="en" sz="1100">
                <a:solidFill>
                  <a:schemeClr val="dk1"/>
                </a:solidFill>
              </a:rPr>
              <a:t> is not empty.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3️⃣ </a:t>
            </a:r>
            <a:r>
              <a:rPr b="1" lang="en" sz="1100">
                <a:solidFill>
                  <a:schemeClr val="dk1"/>
                </a:solidFill>
              </a:rPr>
              <a:t>Prepares a SQL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b="1" lang="en" sz="1100">
                <a:solidFill>
                  <a:schemeClr val="dk1"/>
                </a:solidFill>
              </a:rPr>
              <a:t> statement</a:t>
            </a:r>
            <a:r>
              <a:rPr lang="en" sz="1100">
                <a:solidFill>
                  <a:schemeClr val="dk1"/>
                </a:solidFill>
              </a:rPr>
              <a:t> to remove all EOIs matching the given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job_RN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4️⃣ </a:t>
            </a:r>
            <a:r>
              <a:rPr b="1" lang="en" sz="1100">
                <a:solidFill>
                  <a:schemeClr val="dk1"/>
                </a:solidFill>
              </a:rPr>
              <a:t>Binds the user input</a:t>
            </a:r>
            <a:r>
              <a:rPr lang="en" sz="1100">
                <a:solidFill>
                  <a:schemeClr val="dk1"/>
                </a:solidFill>
              </a:rPr>
              <a:t> to the query securely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mysqli_stmt_bind_param()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5️⃣ </a:t>
            </a:r>
            <a:r>
              <a:rPr b="1" lang="en" sz="1100">
                <a:solidFill>
                  <a:schemeClr val="dk1"/>
                </a:solidFill>
              </a:rPr>
              <a:t>Executes the query</a:t>
            </a:r>
            <a:r>
              <a:rPr lang="en" sz="1100">
                <a:solidFill>
                  <a:schemeClr val="dk1"/>
                </a:solidFill>
              </a:rPr>
              <a:t>, deleting matching records from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eoi</a:t>
            </a:r>
            <a:r>
              <a:rPr lang="en" sz="1100">
                <a:solidFill>
                  <a:schemeClr val="dk1"/>
                </a:solidFill>
              </a:rPr>
              <a:t> table.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6️⃣ </a:t>
            </a:r>
            <a:r>
              <a:rPr b="1" lang="en" sz="1100">
                <a:solidFill>
                  <a:schemeClr val="dk1"/>
                </a:solidFill>
              </a:rPr>
              <a:t>Closes the statement</a:t>
            </a:r>
            <a:r>
              <a:rPr lang="en" sz="1100">
                <a:solidFill>
                  <a:schemeClr val="dk1"/>
                </a:solidFill>
              </a:rPr>
              <a:t> to free resources.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7️⃣ </a:t>
            </a:r>
            <a:r>
              <a:rPr b="1" lang="en" sz="1100">
                <a:solidFill>
                  <a:schemeClr val="dk1"/>
                </a:solidFill>
              </a:rPr>
              <a:t>Displays a success message</a:t>
            </a:r>
            <a:r>
              <a:rPr lang="en" sz="1100">
                <a:solidFill>
                  <a:schemeClr val="dk1"/>
                </a:solidFill>
              </a:rPr>
              <a:t> confirming the deletion.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46"/>
          <p:cNvSpPr txBox="1"/>
          <p:nvPr>
            <p:ph type="title"/>
          </p:nvPr>
        </p:nvSpPr>
        <p:spPr>
          <a:xfrm>
            <a:off x="1865625" y="2317475"/>
            <a:ext cx="6035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 code</a:t>
            </a:r>
            <a:endParaRPr/>
          </a:p>
        </p:txBody>
      </p:sp>
      <p:sp>
        <p:nvSpPr>
          <p:cNvPr id="1310" name="Google Shape;1310;p14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13" y="152400"/>
            <a:ext cx="76605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2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73" name="Google Shape;973;p112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4" name="Google Shape;974;p112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Footer-Header-Menu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313"/>
            <a:ext cx="8839201" cy="313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49" title="Screenshot 2025-03-30 2312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3650"/>
            <a:ext cx="8839202" cy="4196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150" title="Screenshot 2025-03-30 2312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038"/>
            <a:ext cx="8839202" cy="420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51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6" name="Google Shape;1336;p151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7" name="Google Shape;1337;p151"/>
          <p:cNvSpPr/>
          <p:nvPr/>
        </p:nvSpPr>
        <p:spPr>
          <a:xfrm>
            <a:off x="496119" y="1538213"/>
            <a:ext cx="3928800" cy="2493600"/>
          </a:xfrm>
          <a:prstGeom prst="roundRect">
            <a:avLst>
              <a:gd fmla="val 2030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51"/>
          <p:cNvSpPr/>
          <p:nvPr/>
        </p:nvSpPr>
        <p:spPr>
          <a:xfrm>
            <a:off x="337825" y="1538600"/>
            <a:ext cx="4227300" cy="29292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51"/>
          <p:cNvSpPr/>
          <p:nvPr/>
        </p:nvSpPr>
        <p:spPr>
          <a:xfrm>
            <a:off x="458401" y="1628375"/>
            <a:ext cx="41070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container = document.querySelector(".container");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chatsContainer = document.querySelector(".chats-container");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promptForm = document.querySelector(".prompt-form");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promptInput = promptForm.querySelector(".prompt-input");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API_KEY = "AIzaSyD2D0wk3k_DqGxk5HteGIuO5pRCE4B5Ieo"; 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API_URL = `https://generativelanguage.googleapis.com/v1beta/models/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gemini-1.5-flash:generateContent?key=${API_KEY}`;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let botMessage = "";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let chatHistory = [];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151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151"/>
          <p:cNvSpPr/>
          <p:nvPr/>
        </p:nvSpPr>
        <p:spPr>
          <a:xfrm>
            <a:off x="4723600" y="1538296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51"/>
          <p:cNvSpPr/>
          <p:nvPr/>
        </p:nvSpPr>
        <p:spPr>
          <a:xfrm>
            <a:off x="4838100" y="1567224"/>
            <a:ext cx="3700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Roboto Mono"/>
                <a:ea typeface="Roboto Mono"/>
                <a:cs typeface="Roboto Mono"/>
                <a:sym typeface="Roboto Mono"/>
              </a:rPr>
              <a:t>Selects essential HTML elements.</a:t>
            </a:r>
            <a:endParaRPr i="0" sz="939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3" name="Google Shape;1343;p151"/>
          <p:cNvSpPr/>
          <p:nvPr/>
        </p:nvSpPr>
        <p:spPr>
          <a:xfrm>
            <a:off x="4723600" y="2118526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51"/>
          <p:cNvSpPr/>
          <p:nvPr/>
        </p:nvSpPr>
        <p:spPr>
          <a:xfrm>
            <a:off x="4838300" y="2249844"/>
            <a:ext cx="3700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Roboto Mono"/>
                <a:ea typeface="Roboto Mono"/>
                <a:cs typeface="Roboto Mono"/>
                <a:sym typeface="Roboto Mono"/>
              </a:rPr>
              <a:t>Sets up API credentials and endpoint.</a:t>
            </a:r>
            <a:b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sz="939">
              <a:solidFill>
                <a:srgbClr val="443728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5" name="Google Shape;1345;p151"/>
          <p:cNvSpPr/>
          <p:nvPr/>
        </p:nvSpPr>
        <p:spPr>
          <a:xfrm>
            <a:off x="4723600" y="2702158"/>
            <a:ext cx="3929100" cy="3765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51"/>
          <p:cNvSpPr/>
          <p:nvPr/>
        </p:nvSpPr>
        <p:spPr>
          <a:xfrm>
            <a:off x="4838303" y="274264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Roboto Mono"/>
                <a:ea typeface="Roboto Mono"/>
                <a:cs typeface="Roboto Mono"/>
                <a:sym typeface="Roboto Mono"/>
              </a:rPr>
              <a:t>Initializes variables for storing messages.</a:t>
            </a:r>
            <a:b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sz="939">
              <a:solidFill>
                <a:srgbClr val="443728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52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Google Shape;1352;p152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3" name="Google Shape;1353;p152"/>
          <p:cNvSpPr/>
          <p:nvPr/>
        </p:nvSpPr>
        <p:spPr>
          <a:xfrm>
            <a:off x="337825" y="1614800"/>
            <a:ext cx="4227300" cy="23151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52"/>
          <p:cNvSpPr/>
          <p:nvPr/>
        </p:nvSpPr>
        <p:spPr>
          <a:xfrm>
            <a:off x="458401" y="1704575"/>
            <a:ext cx="41070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createMsgElement = (content, ...classes)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div = document.createElement("div");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div.classList.add("message", ...classes);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div.innerHTML = content;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return div;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scrollToBottom = () =&gt; 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container.scrollTo({ top: container.scrollHeight, behavior: "smooth" 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5" name="Google Shape;1355;p152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6" name="Google Shape;1356;p152"/>
          <p:cNvSpPr/>
          <p:nvPr/>
        </p:nvSpPr>
        <p:spPr>
          <a:xfrm>
            <a:off x="4723600" y="1614500"/>
            <a:ext cx="3929100" cy="6084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52"/>
          <p:cNvSpPr/>
          <p:nvPr/>
        </p:nvSpPr>
        <p:spPr>
          <a:xfrm>
            <a:off x="4838100" y="16760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createMsgElement: Creates a message element dynamically.</a:t>
            </a:r>
            <a:endParaRPr sz="939">
              <a:solidFill>
                <a:srgbClr val="65594D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52"/>
          <p:cNvSpPr/>
          <p:nvPr/>
        </p:nvSpPr>
        <p:spPr>
          <a:xfrm>
            <a:off x="4723600" y="2413074"/>
            <a:ext cx="3929100" cy="7368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52"/>
          <p:cNvSpPr/>
          <p:nvPr/>
        </p:nvSpPr>
        <p:spPr>
          <a:xfrm>
            <a:off x="4838300" y="255752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Applies multiple CSS classes, including a default "message" class and any additional ones provided.</a:t>
            </a:r>
            <a:endParaRPr sz="939">
              <a:solidFill>
                <a:srgbClr val="65594D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52"/>
          <p:cNvSpPr/>
          <p:nvPr/>
        </p:nvSpPr>
        <p:spPr>
          <a:xfrm>
            <a:off x="4723600" y="3340045"/>
            <a:ext cx="3929100" cy="6084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52"/>
          <p:cNvSpPr/>
          <p:nvPr/>
        </p:nvSpPr>
        <p:spPr>
          <a:xfrm>
            <a:off x="4838300" y="3494941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scrollToBottom: Scrolls the chat container to the latest message smoothly.</a:t>
            </a:r>
            <a:b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939">
              <a:solidFill>
                <a:srgbClr val="65594D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3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153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8" name="Google Shape;1368;p153"/>
          <p:cNvSpPr/>
          <p:nvPr/>
        </p:nvSpPr>
        <p:spPr>
          <a:xfrm>
            <a:off x="165300" y="1538600"/>
            <a:ext cx="4491000" cy="32829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53"/>
          <p:cNvSpPr/>
          <p:nvPr/>
        </p:nvSpPr>
        <p:spPr>
          <a:xfrm>
            <a:off x="268202" y="1610726"/>
            <a:ext cx="45948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typingEffect = (text, textElement, botMsgDiv)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textElement.textContent = "";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words = text.split(" 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let wordIndex = 0;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typingInterval = setInterval(()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if (wordIndex &lt; words.length)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textElement.textContent += 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    (wordIndex === 0 ? "" : " ") + words[wordIndex++];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botMsgDiv.classList.remove("loading");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scrollToBottom();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} else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clearInterval(typingInterval);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}    }, 40);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0" name="Google Shape;1370;p153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1" name="Google Shape;1371;p153"/>
          <p:cNvSpPr/>
          <p:nvPr/>
        </p:nvSpPr>
        <p:spPr>
          <a:xfrm>
            <a:off x="4723600" y="1538300"/>
            <a:ext cx="3929100" cy="6084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53"/>
          <p:cNvSpPr/>
          <p:nvPr/>
        </p:nvSpPr>
        <p:spPr>
          <a:xfrm>
            <a:off x="4838100" y="15998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Displays the bot’s message with a typing animation.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53"/>
          <p:cNvSpPr/>
          <p:nvPr/>
        </p:nvSpPr>
        <p:spPr>
          <a:xfrm>
            <a:off x="4723600" y="2336878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53"/>
          <p:cNvSpPr/>
          <p:nvPr/>
        </p:nvSpPr>
        <p:spPr>
          <a:xfrm>
            <a:off x="4838300" y="229630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Types out each word with a delay of 40ms.</a:t>
            </a:r>
            <a:endParaRPr sz="939">
              <a:solidFill>
                <a:srgbClr val="65594D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53"/>
          <p:cNvSpPr/>
          <p:nvPr/>
        </p:nvSpPr>
        <p:spPr>
          <a:xfrm>
            <a:off x="4723600" y="2906248"/>
            <a:ext cx="3929100" cy="3765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53"/>
          <p:cNvSpPr/>
          <p:nvPr/>
        </p:nvSpPr>
        <p:spPr>
          <a:xfrm>
            <a:off x="4838303" y="287455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Scrolls down as new words appear.</a:t>
            </a:r>
            <a:endParaRPr sz="939">
              <a:solidFill>
                <a:srgbClr val="65594D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4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2" name="Google Shape;1382;p154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3" name="Google Shape;1383;p154"/>
          <p:cNvSpPr/>
          <p:nvPr/>
        </p:nvSpPr>
        <p:spPr>
          <a:xfrm>
            <a:off x="165300" y="1538600"/>
            <a:ext cx="4491000" cy="20217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54"/>
          <p:cNvSpPr/>
          <p:nvPr/>
        </p:nvSpPr>
        <p:spPr>
          <a:xfrm>
            <a:off x="268202" y="1610726"/>
            <a:ext cx="45948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generateResponse = async (botMsgDiv)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textElement = botMsgDiv.querySelector(".message-text");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try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response = await fetch(API_URL,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method: "POST",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headers: { "Content-Type": "application/json" },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body: JSON.stringify({ contents: chatHistory })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5" name="Google Shape;1385;p154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6" name="Google Shape;1386;p154"/>
          <p:cNvSpPr/>
          <p:nvPr/>
        </p:nvSpPr>
        <p:spPr>
          <a:xfrm>
            <a:off x="4723600" y="1538300"/>
            <a:ext cx="3929100" cy="6084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54"/>
          <p:cNvSpPr/>
          <p:nvPr/>
        </p:nvSpPr>
        <p:spPr>
          <a:xfrm>
            <a:off x="4838100" y="15998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generateResponse</a:t>
            </a:r>
            <a:r>
              <a:rPr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: Sends a request to the API.</a:t>
            </a:r>
            <a:endParaRPr sz="939">
              <a:solidFill>
                <a:srgbClr val="374957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54"/>
          <p:cNvSpPr/>
          <p:nvPr/>
        </p:nvSpPr>
        <p:spPr>
          <a:xfrm>
            <a:off x="4723600" y="2336874"/>
            <a:ext cx="3929100" cy="5601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54"/>
          <p:cNvSpPr/>
          <p:nvPr/>
        </p:nvSpPr>
        <p:spPr>
          <a:xfrm>
            <a:off x="4838300" y="2361631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Uses </a:t>
            </a:r>
            <a:r>
              <a:rPr b="1"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fetch </a:t>
            </a:r>
            <a:r>
              <a:rPr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to send a </a:t>
            </a:r>
            <a:r>
              <a:rPr b="1"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POST </a:t>
            </a:r>
            <a:r>
              <a:rPr lang="en" sz="1100">
                <a:solidFill>
                  <a:srgbClr val="374957"/>
                </a:solidFill>
                <a:latin typeface="Roboto Mono"/>
                <a:ea typeface="Roboto Mono"/>
                <a:cs typeface="Roboto Mono"/>
                <a:sym typeface="Roboto Mono"/>
              </a:rPr>
              <a:t>request with the conversation history.</a:t>
            </a:r>
            <a:endParaRPr sz="1100">
              <a:solidFill>
                <a:srgbClr val="37495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55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155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155"/>
          <p:cNvSpPr/>
          <p:nvPr/>
        </p:nvSpPr>
        <p:spPr>
          <a:xfrm>
            <a:off x="165300" y="1538600"/>
            <a:ext cx="4491000" cy="32829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55"/>
          <p:cNvSpPr/>
          <p:nvPr/>
        </p:nvSpPr>
        <p:spPr>
          <a:xfrm>
            <a:off x="-36276" y="1610726"/>
            <a:ext cx="45948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data = await response.json();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if (!response.ok)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throw new Error(data.error.message);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responseText = data.candidates[0].content.parts[0].text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.replace(/\*\*([^*]+)\*\*/g, "$1").trim();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typingEffect(responseText, textElement, botMsgDiv);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} catch (error)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console.error("Error:", error);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} finally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chatHistory = [];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}	};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155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9" name="Google Shape;1399;p155"/>
          <p:cNvSpPr/>
          <p:nvPr/>
        </p:nvSpPr>
        <p:spPr>
          <a:xfrm>
            <a:off x="4723600" y="1538300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55"/>
          <p:cNvSpPr/>
          <p:nvPr/>
        </p:nvSpPr>
        <p:spPr>
          <a:xfrm>
            <a:off x="4838100" y="1502000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Converts API response to JSON format.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55"/>
          <p:cNvSpPr/>
          <p:nvPr/>
        </p:nvSpPr>
        <p:spPr>
          <a:xfrm>
            <a:off x="4723650" y="2109272"/>
            <a:ext cx="3929100" cy="5376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55"/>
          <p:cNvSpPr/>
          <p:nvPr/>
        </p:nvSpPr>
        <p:spPr>
          <a:xfrm>
            <a:off x="4838350" y="2155727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Checks for errors and throws an exception if necessary.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55"/>
          <p:cNvSpPr/>
          <p:nvPr/>
        </p:nvSpPr>
        <p:spPr>
          <a:xfrm>
            <a:off x="4723650" y="2868746"/>
            <a:ext cx="3929100" cy="3765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55"/>
          <p:cNvSpPr/>
          <p:nvPr/>
        </p:nvSpPr>
        <p:spPr>
          <a:xfrm>
            <a:off x="4838353" y="2837053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Extracts and cleans up the bot’s response.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55"/>
          <p:cNvSpPr/>
          <p:nvPr/>
        </p:nvSpPr>
        <p:spPr>
          <a:xfrm>
            <a:off x="-879450" y="1538300"/>
            <a:ext cx="1044000" cy="3191700"/>
          </a:xfrm>
          <a:prstGeom prst="rect">
            <a:avLst/>
          </a:prstGeom>
          <a:solidFill>
            <a:srgbClr val="F5F2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1406;p155"/>
          <p:cNvSpPr/>
          <p:nvPr/>
        </p:nvSpPr>
        <p:spPr>
          <a:xfrm>
            <a:off x="4723650" y="3475078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55"/>
          <p:cNvSpPr/>
          <p:nvPr/>
        </p:nvSpPr>
        <p:spPr>
          <a:xfrm>
            <a:off x="4838353" y="350845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Calls </a:t>
            </a:r>
            <a:r>
              <a:rPr b="1"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typingEffect </a:t>
            </a: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to display the response with an animation.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56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156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156"/>
          <p:cNvSpPr/>
          <p:nvPr/>
        </p:nvSpPr>
        <p:spPr>
          <a:xfrm>
            <a:off x="229475" y="1538600"/>
            <a:ext cx="4026600" cy="27018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56"/>
          <p:cNvSpPr/>
          <p:nvPr/>
        </p:nvSpPr>
        <p:spPr>
          <a:xfrm>
            <a:off x="319700" y="1610725"/>
            <a:ext cx="4152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handleFormSubmit = (e)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e.preventDefault();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let userMessage = promptInput.value.trim(); 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if (!userMessage) return;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promptInput.value = "";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container.classList.add("sent");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userMsgHTML = `&lt;p class="message-text"&gt;&lt;/p&gt;`;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const userMsgDiv = createMsgElement(userMsgHTML, "user-message");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6" name="Google Shape;1416;p156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7" name="Google Shape;1417;p156"/>
          <p:cNvSpPr/>
          <p:nvPr/>
        </p:nvSpPr>
        <p:spPr>
          <a:xfrm>
            <a:off x="4723600" y="1538300"/>
            <a:ext cx="3929100" cy="6084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56"/>
          <p:cNvSpPr/>
          <p:nvPr/>
        </p:nvSpPr>
        <p:spPr>
          <a:xfrm>
            <a:off x="4838100" y="15998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Prevents form submission from refreshing the page.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56"/>
          <p:cNvSpPr/>
          <p:nvPr/>
        </p:nvSpPr>
        <p:spPr>
          <a:xfrm>
            <a:off x="4723600" y="2271926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56"/>
          <p:cNvSpPr/>
          <p:nvPr/>
        </p:nvSpPr>
        <p:spPr>
          <a:xfrm>
            <a:off x="4838300" y="2242180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Retrieves and trims the user’s message.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56"/>
          <p:cNvSpPr/>
          <p:nvPr/>
        </p:nvSpPr>
        <p:spPr>
          <a:xfrm>
            <a:off x="4723600" y="2807948"/>
            <a:ext cx="3929100" cy="3765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56"/>
          <p:cNvSpPr/>
          <p:nvPr/>
        </p:nvSpPr>
        <p:spPr>
          <a:xfrm>
            <a:off x="4838303" y="277625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Exits if the input is empty.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56"/>
          <p:cNvSpPr/>
          <p:nvPr/>
        </p:nvSpPr>
        <p:spPr>
          <a:xfrm>
            <a:off x="4723600" y="3310330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56"/>
          <p:cNvSpPr/>
          <p:nvPr/>
        </p:nvSpPr>
        <p:spPr>
          <a:xfrm>
            <a:off x="4838303" y="3343710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Clears the input field and marks the message as sent.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56"/>
          <p:cNvSpPr/>
          <p:nvPr/>
        </p:nvSpPr>
        <p:spPr>
          <a:xfrm>
            <a:off x="4723600" y="3973805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56"/>
          <p:cNvSpPr/>
          <p:nvPr/>
        </p:nvSpPr>
        <p:spPr>
          <a:xfrm>
            <a:off x="4838303" y="400718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Creates an HTML structure for the user’s message.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7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2" name="Google Shape;1432;p157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3" name="Google Shape;1433;p157"/>
          <p:cNvSpPr/>
          <p:nvPr/>
        </p:nvSpPr>
        <p:spPr>
          <a:xfrm>
            <a:off x="229475" y="1538600"/>
            <a:ext cx="4026600" cy="32586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57"/>
          <p:cNvSpPr/>
          <p:nvPr/>
        </p:nvSpPr>
        <p:spPr>
          <a:xfrm>
            <a:off x="319700" y="1610725"/>
            <a:ext cx="4152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userMsgDiv.querySelector(".message-text").textContent = userMessage;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chatsContainer.appendChild(userMsgDiv);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scrollToBottom();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chatHistory.push({ role: "user", parts: [{ text: userMessage }] 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setTimeout(()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botMsgHTML = `&lt;img src="styles/images/site-logo.png" 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    class="avatar"&gt;&lt;p class="message-text"&gt;Just a sec...&lt;/p&gt;`;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botMsgDiv = createMsgElement(botMsgHTML, "bot-message", "loading");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5" name="Google Shape;1435;p157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Google Shape;1436;p157"/>
          <p:cNvSpPr/>
          <p:nvPr/>
        </p:nvSpPr>
        <p:spPr>
          <a:xfrm>
            <a:off x="4723600" y="1538300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57"/>
          <p:cNvSpPr/>
          <p:nvPr/>
        </p:nvSpPr>
        <p:spPr>
          <a:xfrm>
            <a:off x="4838100" y="1599849"/>
            <a:ext cx="3700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Displays the user’s message in the chat.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57"/>
          <p:cNvSpPr/>
          <p:nvPr/>
        </p:nvSpPr>
        <p:spPr>
          <a:xfrm>
            <a:off x="4723850" y="2135901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57"/>
          <p:cNvSpPr/>
          <p:nvPr/>
        </p:nvSpPr>
        <p:spPr>
          <a:xfrm>
            <a:off x="4838550" y="210615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Updates chatHistory with the new message.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57"/>
          <p:cNvSpPr/>
          <p:nvPr/>
        </p:nvSpPr>
        <p:spPr>
          <a:xfrm>
            <a:off x="4723600" y="2688888"/>
            <a:ext cx="3929100" cy="5388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57"/>
          <p:cNvSpPr/>
          <p:nvPr/>
        </p:nvSpPr>
        <p:spPr>
          <a:xfrm>
            <a:off x="4838303" y="2738993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After 600ms, creates a bot message with a "Just a sec..." loading indicator.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3"/>
          <p:cNvSpPr txBox="1"/>
          <p:nvPr>
            <p:ph idx="3" type="subTitle"/>
          </p:nvPr>
        </p:nvSpPr>
        <p:spPr>
          <a:xfrm>
            <a:off x="896025" y="1315426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980" name="Google Shape;980;p113"/>
          <p:cNvSpPr txBox="1"/>
          <p:nvPr>
            <p:ph idx="4" type="subTitle"/>
          </p:nvPr>
        </p:nvSpPr>
        <p:spPr>
          <a:xfrm>
            <a:off x="202575" y="2057125"/>
            <a:ext cx="3513000" cy="25653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&lt;div class="nav-bar"&gt;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    &lt;img id="logo" src="styles/images/site-logo.png" alt="Our Logo"&gt;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    &lt;h1&gt;The Manucians &lt;/h1&gt;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   &lt;?php include "menu.inc"; ?&gt;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&lt;/div&gt;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81" name="Google Shape;981;p113"/>
          <p:cNvSpPr txBox="1"/>
          <p:nvPr>
            <p:ph type="title"/>
          </p:nvPr>
        </p:nvSpPr>
        <p:spPr>
          <a:xfrm>
            <a:off x="202575" y="4450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Overview</a:t>
            </a:r>
            <a:endParaRPr/>
          </a:p>
        </p:txBody>
      </p:sp>
      <p:sp>
        <p:nvSpPr>
          <p:cNvPr id="982" name="Google Shape;982;p113"/>
          <p:cNvSpPr txBox="1"/>
          <p:nvPr/>
        </p:nvSpPr>
        <p:spPr>
          <a:xfrm>
            <a:off x="4847375" y="2418550"/>
            <a:ext cx="30726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Include the site logo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113"/>
          <p:cNvSpPr txBox="1"/>
          <p:nvPr/>
        </p:nvSpPr>
        <p:spPr>
          <a:xfrm>
            <a:off x="4847375" y="3175213"/>
            <a:ext cx="30726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Have the h1 text as the group name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113"/>
          <p:cNvSpPr txBox="1"/>
          <p:nvPr/>
        </p:nvSpPr>
        <p:spPr>
          <a:xfrm>
            <a:off x="4884775" y="3931875"/>
            <a:ext cx="30726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Include menu.inc to insert the menu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113" title="site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18" y="2418575"/>
            <a:ext cx="402332" cy="3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3"/>
          <p:cNvSpPr txBox="1"/>
          <p:nvPr>
            <p:ph idx="3" type="subTitle"/>
          </p:nvPr>
        </p:nvSpPr>
        <p:spPr>
          <a:xfrm>
            <a:off x="5320625" y="1315426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987" name="Google Shape;98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175" y="581200"/>
            <a:ext cx="5783274" cy="4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58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7" name="Google Shape;1447;p158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8" name="Google Shape;1448;p158"/>
          <p:cNvSpPr/>
          <p:nvPr/>
        </p:nvSpPr>
        <p:spPr>
          <a:xfrm>
            <a:off x="229475" y="1538600"/>
            <a:ext cx="4026600" cy="16458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158"/>
          <p:cNvSpPr/>
          <p:nvPr/>
        </p:nvSpPr>
        <p:spPr>
          <a:xfrm>
            <a:off x="319700" y="1610725"/>
            <a:ext cx="4152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chatsContainer.appendChild(botMsgDiv);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scrollToBottom();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generateResponse(botMsgDiv);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}, 600);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promptForm.addEventListener("submit", handleFormSubmit);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0" name="Google Shape;1450;p158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1" name="Google Shape;1451;p158"/>
          <p:cNvSpPr/>
          <p:nvPr/>
        </p:nvSpPr>
        <p:spPr>
          <a:xfrm>
            <a:off x="4723600" y="1538300"/>
            <a:ext cx="3929100" cy="4386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58"/>
          <p:cNvSpPr/>
          <p:nvPr/>
        </p:nvSpPr>
        <p:spPr>
          <a:xfrm>
            <a:off x="4838100" y="15236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Adds the bot’s loading message to the chat.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58"/>
          <p:cNvSpPr/>
          <p:nvPr/>
        </p:nvSpPr>
        <p:spPr>
          <a:xfrm>
            <a:off x="4723600" y="2142101"/>
            <a:ext cx="3929100" cy="3765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58"/>
          <p:cNvSpPr/>
          <p:nvPr/>
        </p:nvSpPr>
        <p:spPr>
          <a:xfrm>
            <a:off x="4838300" y="211235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Scrolls to the latest message.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58"/>
          <p:cNvSpPr/>
          <p:nvPr/>
        </p:nvSpPr>
        <p:spPr>
          <a:xfrm>
            <a:off x="4723600" y="2646851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58"/>
          <p:cNvSpPr/>
          <p:nvPr/>
        </p:nvSpPr>
        <p:spPr>
          <a:xfrm>
            <a:off x="4838303" y="2711343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Calls generateResponse to fetch the bot’s reply.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7" name="Google Shape;1457;p158"/>
          <p:cNvSpPr/>
          <p:nvPr/>
        </p:nvSpPr>
        <p:spPr>
          <a:xfrm>
            <a:off x="4723600" y="3310327"/>
            <a:ext cx="3929100" cy="3765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58"/>
          <p:cNvSpPr/>
          <p:nvPr/>
        </p:nvSpPr>
        <p:spPr>
          <a:xfrm>
            <a:off x="4838303" y="3267591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Listens for the form submission event.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9"/>
          <p:cNvSpPr/>
          <p:nvPr/>
        </p:nvSpPr>
        <p:spPr>
          <a:xfrm>
            <a:off x="496128" y="536675"/>
            <a:ext cx="4714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lang="en" sz="2750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JavaScript</a:t>
            </a:r>
            <a:r>
              <a:rPr b="1" i="0" lang="en" sz="275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 Overview</a:t>
            </a:r>
            <a:endParaRPr b="1" i="0" sz="275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4" name="Google Shape;1464;p159"/>
          <p:cNvSpPr/>
          <p:nvPr/>
        </p:nvSpPr>
        <p:spPr>
          <a:xfrm>
            <a:off x="496119" y="121443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5" name="Google Shape;1465;p159"/>
          <p:cNvSpPr/>
          <p:nvPr/>
        </p:nvSpPr>
        <p:spPr>
          <a:xfrm>
            <a:off x="229475" y="1538600"/>
            <a:ext cx="4026600" cy="3107100"/>
          </a:xfrm>
          <a:prstGeom prst="roundRect">
            <a:avLst>
              <a:gd fmla="val 725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59"/>
          <p:cNvSpPr/>
          <p:nvPr/>
        </p:nvSpPr>
        <p:spPr>
          <a:xfrm>
            <a:off x="319700" y="1610725"/>
            <a:ext cx="4152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const suggestionItems = document.querySelectorAll(".suggestions-item");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suggestionItems.forEach(item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item.addEventListener("click", () =&gt; {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suggestionText = item.querySelector(".text").textContent;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promptInput.value = suggestionText;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const submitEvent = new Event("submit", { bubbles: true, cancelable: true 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    promptForm.dispatchEvent(submitEvent);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39">
                <a:solidFill>
                  <a:srgbClr val="443728"/>
                </a:solidFill>
                <a:highlight>
                  <a:srgbClr val="EBE2E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39">
              <a:solidFill>
                <a:srgbClr val="443728"/>
              </a:solidFill>
              <a:highlight>
                <a:srgbClr val="EBE2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7" name="Google Shape;1467;p159"/>
          <p:cNvSpPr/>
          <p:nvPr/>
        </p:nvSpPr>
        <p:spPr>
          <a:xfrm>
            <a:off x="4723730" y="1214438"/>
            <a:ext cx="1589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43728"/>
                </a:solidFill>
                <a:latin typeface="Consolas"/>
                <a:ea typeface="Consolas"/>
                <a:cs typeface="Consolas"/>
                <a:sym typeface="Consolas"/>
              </a:rPr>
              <a:t>Line-by-line explanation</a:t>
            </a:r>
            <a:endParaRPr b="1" i="0" sz="1500" u="none" cap="none" strike="noStrike">
              <a:solidFill>
                <a:srgbClr val="44372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8" name="Google Shape;1468;p159"/>
          <p:cNvSpPr/>
          <p:nvPr/>
        </p:nvSpPr>
        <p:spPr>
          <a:xfrm>
            <a:off x="4723600" y="1538300"/>
            <a:ext cx="3929100" cy="4386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59"/>
          <p:cNvSpPr/>
          <p:nvPr/>
        </p:nvSpPr>
        <p:spPr>
          <a:xfrm>
            <a:off x="4838100" y="1523648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Selects all predefined message suggestions.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59"/>
          <p:cNvSpPr/>
          <p:nvPr/>
        </p:nvSpPr>
        <p:spPr>
          <a:xfrm>
            <a:off x="4723600" y="2119525"/>
            <a:ext cx="3929100" cy="537600"/>
          </a:xfrm>
          <a:prstGeom prst="roundRect">
            <a:avLst>
              <a:gd fmla="val 5318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59"/>
          <p:cNvSpPr/>
          <p:nvPr/>
        </p:nvSpPr>
        <p:spPr>
          <a:xfrm>
            <a:off x="4838300" y="2154724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Adds a click event listener to each suggestion.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59"/>
          <p:cNvSpPr/>
          <p:nvPr/>
        </p:nvSpPr>
        <p:spPr>
          <a:xfrm>
            <a:off x="4723850" y="2799750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59"/>
          <p:cNvSpPr/>
          <p:nvPr/>
        </p:nvSpPr>
        <p:spPr>
          <a:xfrm>
            <a:off x="4838553" y="2852855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When clicked, the suggestion is automatically entered into the input field.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59"/>
          <p:cNvSpPr/>
          <p:nvPr/>
        </p:nvSpPr>
        <p:spPr>
          <a:xfrm>
            <a:off x="4723600" y="3479980"/>
            <a:ext cx="3929100" cy="537600"/>
          </a:xfrm>
          <a:prstGeom prst="roundRect">
            <a:avLst>
              <a:gd fmla="val 6669" name="adj"/>
            </a:avLst>
          </a:prstGeom>
          <a:solidFill>
            <a:srgbClr val="EBE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59"/>
          <p:cNvSpPr/>
          <p:nvPr/>
        </p:nvSpPr>
        <p:spPr>
          <a:xfrm>
            <a:off x="4838303" y="3524184"/>
            <a:ext cx="370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5594D"/>
                </a:solidFill>
                <a:latin typeface="Roboto Mono"/>
                <a:ea typeface="Roboto Mono"/>
                <a:cs typeface="Roboto Mono"/>
                <a:sym typeface="Roboto Mono"/>
              </a:rPr>
              <a:t>Simulates a submit event to send the message instantly.</a:t>
            </a:r>
            <a:endParaRPr sz="1100">
              <a:solidFill>
                <a:srgbClr val="6559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1438"/>
            <a:ext cx="8839199" cy="230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4"/>
          <p:cNvSpPr txBox="1"/>
          <p:nvPr>
            <p:ph idx="3" type="subTitle"/>
          </p:nvPr>
        </p:nvSpPr>
        <p:spPr>
          <a:xfrm>
            <a:off x="1090400" y="871426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993" name="Google Shape;993;p114"/>
          <p:cNvSpPr txBox="1"/>
          <p:nvPr>
            <p:ph idx="4" type="subTitle"/>
          </p:nvPr>
        </p:nvSpPr>
        <p:spPr>
          <a:xfrm>
            <a:off x="202575" y="1315425"/>
            <a:ext cx="4537200" cy="35289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&lt;</a:t>
            </a:r>
            <a:r>
              <a:rPr lang="en" sz="800"/>
              <a:t>footer class="footer"&gt;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 </a:t>
            </a:r>
            <a:r>
              <a:rPr lang="en" sz="800"/>
              <a:t>&lt;i class="fa fa-phone" id="phone"&gt;&lt;/i&gt; +84 092-909-7779 &lt;br&gt;&lt;br&gt; 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          Address: A35 Bach Dang, Ho Chi Minh, Vietnam &lt;br&gt;&lt;br&gt; 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          &amp;copy; 2025 The Manucians. All rights reserved. &lt;br&gt;&lt;br&gt;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&lt;a href="https://www.facebook.com/"&gt;&lt;img src="styles/images/Logo_de_Facebook.jpeg" alt="Facebook"&gt;&lt;/a&gt;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&lt;a href="https://www.youtube.com/"&gt;&lt;img src="styles/images/youtube_logo_detail.jpeg" alt="Youtube"&gt;&lt;/a&gt;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&lt;a href="https://www.instagram.com/"&gt;&lt;img src="styles/images/logo_insta.webp" alt="Instagram"&gt;&lt;/a&gt;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 &lt;a href="https://www.linkedin.com/"&gt;&lt;img src="styles/images/logo_linkedin.png" alt="LinkedIn"&gt;&lt;/a&gt;&lt;/p&gt;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        &lt;iframe src="https://www.google.com/maps/embed?pb=!1m18!1m12!1m3!1d291.2766441164441!2d106.66886531005763!3d10.816227101020006!2m3!1f0!2f0!3f0!3m2!1i1024!2i768!4f13.1!3m3!1m2!1s0x31752ff6c51d5ebd%3A0x4403e126c229b92b!2sSwinburne%20Vietnam%20-%20HCMC%20Campus!5e0!3m2!1sen!2s!4v1737618766126!5m2!1sen!2s" loading="lazy" id="map"&gt;&lt;/iframe&gt;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 &lt;/footer&gt;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994" name="Google Shape;994;p114"/>
          <p:cNvSpPr txBox="1"/>
          <p:nvPr>
            <p:ph type="title"/>
          </p:nvPr>
        </p:nvSpPr>
        <p:spPr>
          <a:xfrm>
            <a:off x="202575" y="276625"/>
            <a:ext cx="307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Overview</a:t>
            </a:r>
            <a:endParaRPr/>
          </a:p>
        </p:txBody>
      </p:sp>
      <p:sp>
        <p:nvSpPr>
          <p:cNvPr id="995" name="Google Shape;995;p114"/>
          <p:cNvSpPr txBox="1"/>
          <p:nvPr/>
        </p:nvSpPr>
        <p:spPr>
          <a:xfrm>
            <a:off x="4914700" y="1665538"/>
            <a:ext cx="38670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Include some contact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4"/>
          <p:cNvSpPr txBox="1"/>
          <p:nvPr/>
        </p:nvSpPr>
        <p:spPr>
          <a:xfrm>
            <a:off x="4914700" y="2662225"/>
            <a:ext cx="3867000" cy="5214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Social media icons direct to the user’s media homepage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114"/>
          <p:cNvSpPr txBox="1"/>
          <p:nvPr>
            <p:ph idx="3" type="subTitle"/>
          </p:nvPr>
        </p:nvSpPr>
        <p:spPr>
          <a:xfrm>
            <a:off x="5350550" y="963189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998" name="Google Shape;998;p114"/>
          <p:cNvSpPr txBox="1"/>
          <p:nvPr/>
        </p:nvSpPr>
        <p:spPr>
          <a:xfrm>
            <a:off x="4914700" y="3851213"/>
            <a:ext cx="38670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an embedded map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9" name="Google Shape;99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025" y="162262"/>
            <a:ext cx="5564402" cy="7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5"/>
          <p:cNvSpPr txBox="1"/>
          <p:nvPr>
            <p:ph idx="3" type="subTitle"/>
          </p:nvPr>
        </p:nvSpPr>
        <p:spPr>
          <a:xfrm>
            <a:off x="1097875" y="1622300"/>
            <a:ext cx="2126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05" name="Google Shape;1005;p115"/>
          <p:cNvSpPr txBox="1"/>
          <p:nvPr>
            <p:ph idx="4" type="subTitle"/>
          </p:nvPr>
        </p:nvSpPr>
        <p:spPr>
          <a:xfrm>
            <a:off x="202575" y="2160841"/>
            <a:ext cx="4537200" cy="26760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&lt;nav class="content"&gt;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&lt;div class="dropdown"&gt;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&lt;button class="dropbtn"&gt;&lt;i class="fa fa-list"&gt;&lt;/i&gt;&lt;/button&gt;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 &lt;div class="dropdown-content"&gt;</a:t>
            </a:r>
            <a:endParaRPr sz="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&lt;a href="index.php"&gt;&lt;i class="fa fa-home" title="Homepage"&gt;  Home&lt;/i&gt;&lt;/a&gt;</a:t>
            </a:r>
            <a:endParaRPr sz="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&lt;a href="jobs.php"&gt;&lt;i class="fa fa-briefcase" title="Job Listings"&gt;  Jobs&lt;/i&gt;&lt;/a&gt;</a:t>
            </a:r>
            <a:endParaRPr sz="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&lt;a href="apply.php"&gt;&lt;i class="fa fa-paper-plane" title="Apply"&gt;  Apply&lt;/i&gt;&lt;/a&gt;</a:t>
            </a:r>
            <a:endParaRPr sz="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&lt;a href="about.php"&gt;&lt;i class="fa fa-users" title="About Us"&gt;  About Us&lt;/i&gt;&lt;/a&gt;</a:t>
            </a:r>
            <a:endParaRPr sz="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&lt;a href="enhancement.php"&gt;&lt;i class="fa fa-rocket" title="Enhancement"&gt;  Enhance&lt;/i&gt;&lt;/a&gt;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 &lt;/div&gt;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&lt;/div&gt;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&lt;/nav&gt;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06" name="Google Shape;1006;p115"/>
          <p:cNvSpPr txBox="1"/>
          <p:nvPr>
            <p:ph type="title"/>
          </p:nvPr>
        </p:nvSpPr>
        <p:spPr>
          <a:xfrm>
            <a:off x="202575" y="276625"/>
            <a:ext cx="307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Overview</a:t>
            </a:r>
            <a:endParaRPr/>
          </a:p>
        </p:txBody>
      </p:sp>
      <p:sp>
        <p:nvSpPr>
          <p:cNvPr id="1007" name="Google Shape;1007;p115"/>
          <p:cNvSpPr txBox="1"/>
          <p:nvPr/>
        </p:nvSpPr>
        <p:spPr>
          <a:xfrm>
            <a:off x="4944575" y="2205025"/>
            <a:ext cx="3867000" cy="3291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Links to other web pages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Google Shape;1008;p115"/>
          <p:cNvSpPr txBox="1"/>
          <p:nvPr/>
        </p:nvSpPr>
        <p:spPr>
          <a:xfrm>
            <a:off x="4944575" y="2775597"/>
            <a:ext cx="3867000" cy="3867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the CSS display attribute to create 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p115"/>
          <p:cNvSpPr txBox="1"/>
          <p:nvPr>
            <p:ph idx="3" type="subTitle"/>
          </p:nvPr>
        </p:nvSpPr>
        <p:spPr>
          <a:xfrm>
            <a:off x="5380425" y="162230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1010" name="Google Shape;101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575" y="3252538"/>
            <a:ext cx="4162464" cy="60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575" y="3977927"/>
            <a:ext cx="4162476" cy="8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125" y="396225"/>
            <a:ext cx="5497225" cy="1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code</a:t>
            </a:r>
            <a:endParaRPr/>
          </a:p>
        </p:txBody>
      </p:sp>
      <p:sp>
        <p:nvSpPr>
          <p:cNvPr id="1018" name="Google Shape;1018;p11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7"/>
          <p:cNvSpPr txBox="1"/>
          <p:nvPr>
            <p:ph idx="3" type="subTitle"/>
          </p:nvPr>
        </p:nvSpPr>
        <p:spPr>
          <a:xfrm>
            <a:off x="1097875" y="874700"/>
            <a:ext cx="21261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24" name="Google Shape;1024;p117"/>
          <p:cNvSpPr txBox="1"/>
          <p:nvPr>
            <p:ph idx="4" type="subTitle"/>
          </p:nvPr>
        </p:nvSpPr>
        <p:spPr>
          <a:xfrm>
            <a:off x="202575" y="1365975"/>
            <a:ext cx="4537200" cy="3470700"/>
          </a:xfrm>
          <a:prstGeom prst="rect">
            <a:avLst/>
          </a:prstGeom>
          <a:solidFill>
            <a:srgbClr val="EBE2E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&lt;div class="banner"&gt;</a:t>
            </a:r>
            <a:endParaRPr sz="8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&lt;p&gt;We, the Manucians, help skilled programmers secure their dream IT job and kickstart their career!&lt;/p&gt;</a:t>
            </a:r>
            <a:endParaRPr sz="8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&lt;a href="about.php"&gt;&lt;button id="button"&gt;About Us&lt;/button&gt;&lt;/a&gt;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&lt;/div&gt;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&lt;div class="container"&gt;</a:t>
            </a:r>
            <a:endParaRPr sz="8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&lt;div class="box" id="box1"&gt;</a:t>
            </a:r>
            <a:endParaRPr sz="800"/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&lt;img src="styles/images/soft-dev.jpg" id="img1" alt="Appetizer"&gt;</a:t>
            </a:r>
            <a:endParaRPr sz="800"/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&lt;div class="text"&gt;</a:t>
            </a:r>
            <a:endParaRPr sz="800"/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&lt;h2&gt;Effective Job Listings&lt;/h2&gt;&lt;br&gt;&lt;br&gt;</a:t>
            </a:r>
            <a:endParaRPr sz="800"/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&lt;p&gt;We recommend a wide range of jobs in different IT sectors, help you to choose the one that fits your skills and desire&lt;/p&gt;&lt;br&gt;</a:t>
            </a:r>
            <a:endParaRPr sz="800"/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&lt;a href="jobs.php"&gt;&lt;button class="btn"&gt;View Job list&lt;/button&gt;&lt;/a&gt;</a:t>
            </a:r>
            <a:endParaRPr sz="8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&lt;/div&gt;&lt;/div&gt; 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25" name="Google Shape;1025;p117"/>
          <p:cNvSpPr txBox="1"/>
          <p:nvPr>
            <p:ph type="title"/>
          </p:nvPr>
        </p:nvSpPr>
        <p:spPr>
          <a:xfrm>
            <a:off x="202575" y="276625"/>
            <a:ext cx="29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Overview</a:t>
            </a:r>
            <a:endParaRPr/>
          </a:p>
        </p:txBody>
      </p:sp>
      <p:sp>
        <p:nvSpPr>
          <p:cNvPr id="1026" name="Google Shape;1026;p117"/>
          <p:cNvSpPr txBox="1"/>
          <p:nvPr/>
        </p:nvSpPr>
        <p:spPr>
          <a:xfrm>
            <a:off x="4944575" y="1592947"/>
            <a:ext cx="3867000" cy="4056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First words link to “About Us” page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117"/>
          <p:cNvSpPr txBox="1"/>
          <p:nvPr/>
        </p:nvSpPr>
        <p:spPr>
          <a:xfrm>
            <a:off x="4944575" y="2296215"/>
            <a:ext cx="3867000" cy="476700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“Job Listing” page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117"/>
          <p:cNvSpPr txBox="1"/>
          <p:nvPr>
            <p:ph idx="3" type="subTitle"/>
          </p:nvPr>
        </p:nvSpPr>
        <p:spPr>
          <a:xfrm>
            <a:off x="5380425" y="874700"/>
            <a:ext cx="212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pic>
        <p:nvPicPr>
          <p:cNvPr id="1029" name="Google Shape;10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00" y="2963425"/>
            <a:ext cx="4115626" cy="17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